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5143500" cx="9144000"/>
  <p:notesSz cx="6858000" cy="9144000"/>
  <p:embeddedFontLst>
    <p:embeddedFont>
      <p:font typeface="Nunito"/>
      <p:regular r:id="rId27"/>
      <p:bold r:id="rId28"/>
      <p:italic r:id="rId29"/>
      <p:boldItalic r:id="rId30"/>
    </p:embeddedFont>
    <p:embeddedFont>
      <p:font typeface="Montserrat"/>
      <p:regular r:id="rId31"/>
      <p:bold r:id="rId32"/>
      <p:italic r:id="rId33"/>
      <p:boldItalic r:id="rId34"/>
    </p:embeddedFont>
    <p:embeddedFont>
      <p:font typeface="Lato"/>
      <p:regular r:id="rId35"/>
      <p:bold r:id="rId36"/>
      <p:italic r:id="rId37"/>
      <p:boldItalic r:id="rId38"/>
    </p:embeddedFont>
    <p:embeddedFont>
      <p:font typeface="Nunito Medium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NunitoMedium-bold.fntdata"/><Relationship Id="rId20" Type="http://schemas.openxmlformats.org/officeDocument/2006/relationships/slide" Target="slides/slide15.xml"/><Relationship Id="rId42" Type="http://schemas.openxmlformats.org/officeDocument/2006/relationships/font" Target="fonts/NunitoMedium-boldItalic.fntdata"/><Relationship Id="rId41" Type="http://schemas.openxmlformats.org/officeDocument/2006/relationships/font" Target="fonts/NunitoMedium-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Nunito-bold.fntdata"/><Relationship Id="rId27" Type="http://schemas.openxmlformats.org/officeDocument/2006/relationships/font" Target="fonts/Nunito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Nunito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ontserrat-regular.fntdata"/><Relationship Id="rId30" Type="http://schemas.openxmlformats.org/officeDocument/2006/relationships/font" Target="fonts/Nunito-boldItalic.fntdata"/><Relationship Id="rId11" Type="http://schemas.openxmlformats.org/officeDocument/2006/relationships/slide" Target="slides/slide6.xml"/><Relationship Id="rId33" Type="http://schemas.openxmlformats.org/officeDocument/2006/relationships/font" Target="fonts/Montserrat-italic.fntdata"/><Relationship Id="rId10" Type="http://schemas.openxmlformats.org/officeDocument/2006/relationships/slide" Target="slides/slide5.xml"/><Relationship Id="rId32" Type="http://schemas.openxmlformats.org/officeDocument/2006/relationships/font" Target="fonts/Montserrat-bold.fntdata"/><Relationship Id="rId13" Type="http://schemas.openxmlformats.org/officeDocument/2006/relationships/slide" Target="slides/slide8.xml"/><Relationship Id="rId35" Type="http://schemas.openxmlformats.org/officeDocument/2006/relationships/font" Target="fonts/Lato-regular.fntdata"/><Relationship Id="rId12" Type="http://schemas.openxmlformats.org/officeDocument/2006/relationships/slide" Target="slides/slide7.xml"/><Relationship Id="rId34" Type="http://schemas.openxmlformats.org/officeDocument/2006/relationships/font" Target="fonts/Montserrat-boldItalic.fntdata"/><Relationship Id="rId15" Type="http://schemas.openxmlformats.org/officeDocument/2006/relationships/slide" Target="slides/slide10.xml"/><Relationship Id="rId37" Type="http://schemas.openxmlformats.org/officeDocument/2006/relationships/font" Target="fonts/Lato-italic.fntdata"/><Relationship Id="rId14" Type="http://schemas.openxmlformats.org/officeDocument/2006/relationships/slide" Target="slides/slide9.xml"/><Relationship Id="rId36" Type="http://schemas.openxmlformats.org/officeDocument/2006/relationships/font" Target="fonts/Lato-bold.fntdata"/><Relationship Id="rId17" Type="http://schemas.openxmlformats.org/officeDocument/2006/relationships/slide" Target="slides/slide12.xml"/><Relationship Id="rId39" Type="http://schemas.openxmlformats.org/officeDocument/2006/relationships/font" Target="fonts/NunitoMedium-regular.fntdata"/><Relationship Id="rId16" Type="http://schemas.openxmlformats.org/officeDocument/2006/relationships/slide" Target="slides/slide11.xml"/><Relationship Id="rId38" Type="http://schemas.openxmlformats.org/officeDocument/2006/relationships/font" Target="fonts/Lato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9da2582621_0_8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9da2582621_0_8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9da2582621_0_10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9da2582621_0_10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9da2582621_0_10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9da2582621_0_10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9da2582621_0_10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9da2582621_0_10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9da2582621_0_10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9da2582621_0_10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9da2582621_0_10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9da2582621_0_10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9da2582621_0_10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9da2582621_0_10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9da2582621_0_10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9da2582621_0_10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9da2582621_0_10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39da2582621_0_10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9da2582621_0_10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9da2582621_0_10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9da2582621_0_10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39da2582621_0_10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9da2582621_0_9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9da2582621_0_9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9da2582621_0_10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9da2582621_0_10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9da2582621_0_10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39da2582621_0_10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9da2582621_0_9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9da2582621_0_9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9da2582621_0_9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9da2582621_0_9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9da2582621_0_9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9da2582621_0_9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9da2582621_0_9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9da2582621_0_9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9da2582621_0_9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9da2582621_0_9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9da2582621_0_9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9da2582621_0_9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9da2582621_0_9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9da2582621_0_9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fmla="val 0" name="adj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fmla="val 58774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Font typeface="Nunito"/>
              <a:buNone/>
              <a:defRPr b="1" sz="4000"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Medium"/>
              <a:buNone/>
              <a:defRPr>
                <a:latin typeface="Nunito Medium"/>
                <a:ea typeface="Nunito Medium"/>
                <a:cs typeface="Nunito Medium"/>
                <a:sym typeface="Nunito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5" name="Google Shape;125;p11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7" name="Google Shape;12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1" name="Google Shape;21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" name="Google Shape;39;p3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" name="Google Shape;4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Nunito"/>
              <a:buNone/>
              <a:defRPr b="1" sz="2400"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6" name="Google Shape;46;p4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Font typeface="Nunito Medium"/>
              <a:buChar char="●"/>
              <a:defRPr>
                <a:latin typeface="Nunito Medium"/>
                <a:ea typeface="Nunito Medium"/>
                <a:cs typeface="Nunito Medium"/>
                <a:sym typeface="Nunito Medium"/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Font typeface="Nunito Medium"/>
              <a:buChar char="○"/>
              <a:defRPr>
                <a:latin typeface="Nunito Medium"/>
                <a:ea typeface="Nunito Medium"/>
                <a:cs typeface="Nunito Medium"/>
                <a:sym typeface="Nunito Medium"/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Font typeface="Nunito Medium"/>
              <a:buChar char="■"/>
              <a:defRPr>
                <a:latin typeface="Nunito Medium"/>
                <a:ea typeface="Nunito Medium"/>
                <a:cs typeface="Nunito Medium"/>
                <a:sym typeface="Nunito Medium"/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Font typeface="Nunito Medium"/>
              <a:buChar char="●"/>
              <a:defRPr>
                <a:latin typeface="Nunito Medium"/>
                <a:ea typeface="Nunito Medium"/>
                <a:cs typeface="Nunito Medium"/>
                <a:sym typeface="Nunito Medium"/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Font typeface="Nunito Medium"/>
              <a:buChar char="○"/>
              <a:defRPr>
                <a:latin typeface="Nunito Medium"/>
                <a:ea typeface="Nunito Medium"/>
                <a:cs typeface="Nunito Medium"/>
                <a:sym typeface="Nunito Medium"/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Font typeface="Nunito Medium"/>
              <a:buChar char="■"/>
              <a:defRPr>
                <a:latin typeface="Nunito Medium"/>
                <a:ea typeface="Nunito Medium"/>
                <a:cs typeface="Nunito Medium"/>
                <a:sym typeface="Nunito Medium"/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Font typeface="Nunito Medium"/>
              <a:buChar char="●"/>
              <a:defRPr>
                <a:latin typeface="Nunito Medium"/>
                <a:ea typeface="Nunito Medium"/>
                <a:cs typeface="Nunito Medium"/>
                <a:sym typeface="Nunito Medium"/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Font typeface="Nunito Medium"/>
              <a:buChar char="○"/>
              <a:defRPr>
                <a:latin typeface="Nunito Medium"/>
                <a:ea typeface="Nunito Medium"/>
                <a:cs typeface="Nunito Medium"/>
                <a:sym typeface="Nunito Medium"/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Font typeface="Nunito Medium"/>
              <a:buChar char="■"/>
              <a:defRPr>
                <a:latin typeface="Nunito Medium"/>
                <a:ea typeface="Nunito Medium"/>
                <a:cs typeface="Nunito Medium"/>
                <a:sym typeface="Nunito Medium"/>
              </a:defRPr>
            </a:lvl9pPr>
          </a:lstStyle>
          <a:p/>
        </p:txBody>
      </p:sp>
      <p:sp>
        <p:nvSpPr>
          <p:cNvPr id="47" name="Google Shape;47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3" name="Google Shape;53;p5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5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" name="Google Shape;60;p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1" name="Google Shape;6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7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7" name="Google Shape;67;p7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8" name="Google Shape;6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" name="Google Shape;89;p8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0" name="Google Shape;9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9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6" name="Google Shape;96;p9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97" name="Google Shape;97;p9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10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4" name="Google Shape;10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focus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attack.mitre.org/techniques/T1055/001/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attack.mitre.org/techniques/T1055/001/" TargetMode="External"/><Relationship Id="rId4" Type="http://schemas.openxmlformats.org/officeDocument/2006/relationships/image" Target="../media/image16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Relationship Id="rId4" Type="http://schemas.openxmlformats.org/officeDocument/2006/relationships/image" Target="../media/image18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gif"/><Relationship Id="rId4" Type="http://schemas.openxmlformats.org/officeDocument/2006/relationships/image" Target="../media/image9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gif"/><Relationship Id="rId4" Type="http://schemas.openxmlformats.org/officeDocument/2006/relationships/image" Target="../media/image9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900">
                <a:latin typeface="Nunito Medium"/>
                <a:ea typeface="Nunito Medium"/>
                <a:cs typeface="Nunito Medium"/>
                <a:sym typeface="Nunito Medium"/>
              </a:rPr>
              <a:t>Malware for Windows:</a:t>
            </a:r>
            <a:br>
              <a:rPr lang="en" sz="3900">
                <a:latin typeface="Nunito Medium"/>
                <a:ea typeface="Nunito Medium"/>
                <a:cs typeface="Nunito Medium"/>
                <a:sym typeface="Nunito Medium"/>
              </a:rPr>
            </a:br>
            <a:r>
              <a:rPr lang="en" sz="3900">
                <a:latin typeface="Nunito Medium"/>
                <a:ea typeface="Nunito Medium"/>
                <a:cs typeface="Nunito Medium"/>
                <a:sym typeface="Nunito Medium"/>
              </a:rPr>
              <a:t>DLL Injection</a:t>
            </a:r>
            <a:endParaRPr sz="3900"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135" name="Google Shape;135;p13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 Medium"/>
                <a:ea typeface="Nunito Medium"/>
                <a:cs typeface="Nunito Medium"/>
                <a:sym typeface="Nunito Medium"/>
              </a:rPr>
              <a:t>Rob Shovan 10/27/2025</a:t>
            </a:r>
            <a:endParaRPr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pic>
        <p:nvPicPr>
          <p:cNvPr id="136" name="Google Shape;136;p13" title="image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550" y="2436797"/>
            <a:ext cx="2136600" cy="262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2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What is DLL Injection?</a:t>
            </a:r>
            <a:endParaRPr sz="4000"/>
          </a:p>
        </p:txBody>
      </p:sp>
      <p:pic>
        <p:nvPicPr>
          <p:cNvPr id="200" name="Google Shape;200;p22" title="hacker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7100" y="2342025"/>
            <a:ext cx="4588326" cy="258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3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What is DLL Injection?</a:t>
            </a:r>
            <a:endParaRPr sz="4000"/>
          </a:p>
        </p:txBody>
      </p:sp>
      <p:sp>
        <p:nvSpPr>
          <p:cNvPr id="206" name="Google Shape;206;p23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“DLL injection is commonly performed by writing the path to a DLL in the virtual address space of the target process before loading the DLL by invoking a new thread.”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 u="sng">
                <a:solidFill>
                  <a:schemeClr val="hlink"/>
                </a:solidFill>
                <a:hlinkClick r:id="rId3"/>
              </a:rPr>
              <a:t>https://attack.mitre.org/techniques/T1055/001/</a:t>
            </a:r>
            <a:endParaRPr sz="2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What is DLL Injection?</a:t>
            </a:r>
            <a:endParaRPr sz="4000"/>
          </a:p>
        </p:txBody>
      </p:sp>
      <p:sp>
        <p:nvSpPr>
          <p:cNvPr id="212" name="Google Shape;212;p24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“DLL injection is commonly performed by writing the path to a DLL in the virtual address space of the target process before loading the DLL by invoking a new thread.”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 u="sng">
                <a:solidFill>
                  <a:schemeClr val="hlink"/>
                </a:solidFill>
                <a:hlinkClick r:id="rId3"/>
              </a:rPr>
              <a:t>https://attack.mitre.org/techniques/T1055/001/</a:t>
            </a:r>
            <a:endParaRPr sz="2000"/>
          </a:p>
        </p:txBody>
      </p:sp>
      <p:pic>
        <p:nvPicPr>
          <p:cNvPr id="213" name="Google Shape;21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0137" y="1221288"/>
            <a:ext cx="3603725" cy="360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What is DLL Injection?</a:t>
            </a:r>
            <a:endParaRPr sz="4000"/>
          </a:p>
        </p:txBody>
      </p:sp>
      <p:sp>
        <p:nvSpPr>
          <p:cNvPr id="219" name="Google Shape;219;p25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W</a:t>
            </a:r>
            <a:r>
              <a:rPr lang="en" sz="2000"/>
              <a:t>riting the path to a DLL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in the virtual address space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of the target process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before loading the DLL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by invoking a new thread.</a:t>
            </a:r>
            <a:endParaRPr sz="2000"/>
          </a:p>
        </p:txBody>
      </p:sp>
      <p:pic>
        <p:nvPicPr>
          <p:cNvPr id="220" name="Google Shape;22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5175" y="1737275"/>
            <a:ext cx="2587925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What is DLL Injection?</a:t>
            </a:r>
            <a:endParaRPr sz="4000"/>
          </a:p>
        </p:txBody>
      </p:sp>
      <p:sp>
        <p:nvSpPr>
          <p:cNvPr id="226" name="Google Shape;226;p26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P</a:t>
            </a:r>
            <a:r>
              <a:rPr lang="en" sz="2000"/>
              <a:t>ath to a DLL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Virtual address space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Target process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Loading the DLL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Invoking a new thread.</a:t>
            </a:r>
            <a:endParaRPr sz="2000"/>
          </a:p>
        </p:txBody>
      </p:sp>
      <p:pic>
        <p:nvPicPr>
          <p:cNvPr id="227" name="Google Shape;22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5175" y="1737275"/>
            <a:ext cx="2587925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7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What is DLL Injection?</a:t>
            </a:r>
            <a:endParaRPr sz="4000"/>
          </a:p>
        </p:txBody>
      </p:sp>
      <p:sp>
        <p:nvSpPr>
          <p:cNvPr id="233" name="Google Shape;233;p27"/>
          <p:cNvSpPr txBox="1"/>
          <p:nvPr>
            <p:ph idx="1" type="body"/>
          </p:nvPr>
        </p:nvSpPr>
        <p:spPr>
          <a:xfrm>
            <a:off x="1297500" y="1567550"/>
            <a:ext cx="7735500" cy="35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Path to a DLL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Argument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Virtual address space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Courier New"/>
              <a:buChar char="○"/>
            </a:pPr>
            <a:r>
              <a:rPr lang="en" sz="2000">
                <a:latin typeface="Courier New"/>
                <a:ea typeface="Courier New"/>
                <a:cs typeface="Courier New"/>
                <a:sym typeface="Courier New"/>
              </a:rPr>
              <a:t>VirtualAllocEx, WriteProcessMemory</a:t>
            </a:r>
            <a:endParaRPr sz="2000">
              <a:latin typeface="Courier New"/>
              <a:ea typeface="Courier New"/>
              <a:cs typeface="Courier New"/>
              <a:sym typeface="Courier New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Target process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Argument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Loading the DLL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Courier New"/>
              <a:buChar char="○"/>
            </a:pPr>
            <a:r>
              <a:rPr lang="en" sz="2000">
                <a:latin typeface="Courier New"/>
                <a:ea typeface="Courier New"/>
                <a:cs typeface="Courier New"/>
                <a:sym typeface="Courier New"/>
              </a:rPr>
              <a:t>GetProcAddress(LoadLibrary)</a:t>
            </a:r>
            <a:endParaRPr sz="2000">
              <a:latin typeface="Courier New"/>
              <a:ea typeface="Courier New"/>
              <a:cs typeface="Courier New"/>
              <a:sym typeface="Courier New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Invoking a new thread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Courier New"/>
              <a:buChar char="○"/>
            </a:pPr>
            <a:r>
              <a:rPr lang="en" sz="2000">
                <a:latin typeface="Courier New"/>
                <a:ea typeface="Courier New"/>
                <a:cs typeface="Courier New"/>
                <a:sym typeface="Courier New"/>
              </a:rPr>
              <a:t>CreateRemoteThread</a:t>
            </a:r>
            <a:endParaRPr sz="2000"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234" name="Google Shape;234;p27" title="tenor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6125" y="3081200"/>
            <a:ext cx="2478822" cy="185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Win32API?</a:t>
            </a:r>
            <a:endParaRPr sz="4000"/>
          </a:p>
        </p:txBody>
      </p:sp>
      <p:sp>
        <p:nvSpPr>
          <p:cNvPr id="240" name="Google Shape;240;p28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2000"/>
          </a:p>
        </p:txBody>
      </p:sp>
      <p:pic>
        <p:nvPicPr>
          <p:cNvPr id="241" name="Google Shape;241;p28" title="hacker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3549" y="1381312"/>
            <a:ext cx="3287249" cy="328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Win32API?</a:t>
            </a:r>
            <a:endParaRPr sz="4000"/>
          </a:p>
        </p:txBody>
      </p:sp>
      <p:sp>
        <p:nvSpPr>
          <p:cNvPr id="247" name="Google Shape;247;p29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2000"/>
          </a:p>
        </p:txBody>
      </p:sp>
      <p:pic>
        <p:nvPicPr>
          <p:cNvPr id="248" name="Google Shape;248;p29" title="R7x1iymo2IN7JneyhwKcmwmHYIF2Jy3r00q7_OSLBw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3653" y="1606925"/>
            <a:ext cx="4566598" cy="291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Win32API?</a:t>
            </a:r>
            <a:endParaRPr sz="4000"/>
          </a:p>
        </p:txBody>
      </p:sp>
      <p:sp>
        <p:nvSpPr>
          <p:cNvPr id="254" name="Google Shape;254;p30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Suffixes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Ex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A/W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Prefixes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Nt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Zw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…And more!</a:t>
            </a:r>
            <a:endParaRPr sz="2000"/>
          </a:p>
        </p:txBody>
      </p:sp>
      <p:pic>
        <p:nvPicPr>
          <p:cNvPr id="255" name="Google Shape;255;p30" title="gill-bates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7200" y="1695450"/>
            <a:ext cx="1752600" cy="175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1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Win32API?</a:t>
            </a:r>
            <a:endParaRPr sz="4000"/>
          </a:p>
        </p:txBody>
      </p:sp>
      <p:sp>
        <p:nvSpPr>
          <p:cNvPr id="261" name="Google Shape;261;p31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DWORD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Handle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LP / LPVOID</a:t>
            </a:r>
            <a:endParaRPr sz="2000"/>
          </a:p>
        </p:txBody>
      </p:sp>
      <p:pic>
        <p:nvPicPr>
          <p:cNvPr id="262" name="Google Shape;262;p31" title="hacking-screen-hamster-shs-qtkf45mdeedbqok2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3900" y="1194097"/>
            <a:ext cx="3697600" cy="348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whoami</a:t>
            </a:r>
            <a:endParaRPr sz="3000"/>
          </a:p>
        </p:txBody>
      </p:sp>
      <p:sp>
        <p:nvSpPr>
          <p:cNvPr id="142" name="Google Shape;142;p14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Cybersecurity Engineer @ MITRE</a:t>
            </a:r>
            <a:endParaRPr sz="16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Red teaming/Offensive focus</a:t>
            </a:r>
            <a:endParaRPr sz="14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Active Cyber Defense Assistant Instructor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Red teamer for CDE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Previous VP and Team </a:t>
            </a:r>
            <a:r>
              <a:rPr lang="en" sz="1600"/>
              <a:t>Captain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BS IS 2022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MS CYBR 2027</a:t>
            </a:r>
            <a:endParaRPr sz="1600"/>
          </a:p>
        </p:txBody>
      </p:sp>
      <p:pic>
        <p:nvPicPr>
          <p:cNvPr id="143" name="Google Shape;14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1400" y="105475"/>
            <a:ext cx="2015250" cy="167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4" title="IMG_20251027_172529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0583" y="1815500"/>
            <a:ext cx="2416877" cy="3222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2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/>
          </a:p>
        </p:txBody>
      </p:sp>
      <p:sp>
        <p:nvSpPr>
          <p:cNvPr id="268" name="Google Shape;268;p32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2000"/>
          </a:p>
        </p:txBody>
      </p:sp>
      <p:pic>
        <p:nvPicPr>
          <p:cNvPr id="269" name="Google Shape;26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063" y="146150"/>
            <a:ext cx="8699873" cy="4851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3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Discussion</a:t>
            </a:r>
            <a:endParaRPr sz="4000"/>
          </a:p>
        </p:txBody>
      </p:sp>
      <p:sp>
        <p:nvSpPr>
          <p:cNvPr id="275" name="Google Shape;275;p33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Permissions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AV / How to catch?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How to improve?</a:t>
            </a:r>
            <a:endParaRPr sz="2000"/>
          </a:p>
        </p:txBody>
      </p:sp>
      <p:pic>
        <p:nvPicPr>
          <p:cNvPr id="276" name="Google Shape;276;p33" title="hacker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2725" y="976963"/>
            <a:ext cx="4762001" cy="3189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60"/>
              <a:t>Just a quick reminder…</a:t>
            </a:r>
            <a:endParaRPr sz="306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60"/>
              <a:t>Don’t Do Crime</a:t>
            </a:r>
            <a:endParaRPr sz="3060"/>
          </a:p>
        </p:txBody>
      </p:sp>
      <p:sp>
        <p:nvSpPr>
          <p:cNvPr id="150" name="Google Shape;150;p15"/>
          <p:cNvSpPr txBox="1"/>
          <p:nvPr>
            <p:ph idx="1" type="body"/>
          </p:nvPr>
        </p:nvSpPr>
        <p:spPr>
          <a:xfrm>
            <a:off x="1297500" y="1567550"/>
            <a:ext cx="7038900" cy="31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T</a:t>
            </a:r>
            <a:r>
              <a:rPr lang="en" sz="1500"/>
              <a:t>he tools and techniques we will be going over can be applied to misuse a system/network​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U</a:t>
            </a:r>
            <a:r>
              <a:rPr lang="en" sz="1500"/>
              <a:t>nless it is YOUR server, computer, virtual machine, or service, or unless you have EXPLICIT and COMPLETE permission to do so…​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DO NOT USE ANY OF THESE TOOLS OR TECHNIQUES ON A SYSTEM FOR WHICH YOU DON’T HAVE COMPLETE AUTHORIZATION TO DO SO​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If you don’t adhere to this, some of the legal ramifications include - but are not limited to-the following:​</a:t>
            </a:r>
            <a:endParaRPr sz="15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Expulsion from UMBC​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 Being charged for either a misdemeanor or a felony, depending on the severity​</a:t>
            </a:r>
            <a:endParaRPr sz="1300"/>
          </a:p>
          <a:p>
            <a:pPr indent="-311150" lvl="2" marL="1371600" rtl="0" algn="l">
              <a:spcBef>
                <a:spcPts val="0"/>
              </a:spcBef>
              <a:spcAft>
                <a:spcPts val="0"/>
              </a:spcAft>
              <a:buSzPts val="1300"/>
              <a:buChar char="■"/>
            </a:pPr>
            <a:r>
              <a:rPr lang="en" sz="1300"/>
              <a:t> Fines up to $100,000 for misdemeanors, up to $250,000 for felonies​</a:t>
            </a:r>
            <a:endParaRPr sz="1300"/>
          </a:p>
          <a:p>
            <a:pPr indent="-311150" lvl="2" marL="1371600" rtl="0" algn="l">
              <a:spcBef>
                <a:spcPts val="0"/>
              </a:spcBef>
              <a:spcAft>
                <a:spcPts val="0"/>
              </a:spcAft>
              <a:buSzPts val="1300"/>
              <a:buChar char="■"/>
            </a:pPr>
            <a:r>
              <a:rPr lang="en" sz="1300"/>
              <a:t>Jail time up to 1 year for misdemeanors, up to 10 years for felonies​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AND THIS IS JUST THE FEDERAL LEVEL.​</a:t>
            </a:r>
            <a:endParaRPr sz="1300"/>
          </a:p>
        </p:txBody>
      </p:sp>
      <p:pic>
        <p:nvPicPr>
          <p:cNvPr id="151" name="Google Shape;15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4475" y="0"/>
            <a:ext cx="1881913" cy="187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DLL? EXE? PE??</a:t>
            </a:r>
            <a:endParaRPr sz="4000"/>
          </a:p>
        </p:txBody>
      </p:sp>
      <p:sp>
        <p:nvSpPr>
          <p:cNvPr id="157" name="Google Shape;157;p16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Who has heard of these terms?</a:t>
            </a:r>
            <a:endParaRPr sz="2000"/>
          </a:p>
        </p:txBody>
      </p:sp>
      <p:pic>
        <p:nvPicPr>
          <p:cNvPr id="158" name="Google Shape;15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7348" y="2279625"/>
            <a:ext cx="3964625" cy="265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7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DLL? EXE? PE??</a:t>
            </a:r>
            <a:endParaRPr sz="4000"/>
          </a:p>
        </p:txBody>
      </p:sp>
      <p:sp>
        <p:nvSpPr>
          <p:cNvPr id="164" name="Google Shape;164;p17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5" name="Google Shape;16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2638" y="1695638"/>
            <a:ext cx="2530574" cy="265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89996" y="1468000"/>
            <a:ext cx="1755000" cy="311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DLL? EXE? PE??</a:t>
            </a:r>
            <a:endParaRPr sz="4000"/>
          </a:p>
        </p:txBody>
      </p:sp>
      <p:sp>
        <p:nvSpPr>
          <p:cNvPr id="172" name="Google Shape;172;p18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3" name="Google Shape;17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838" y="1105550"/>
            <a:ext cx="7722325" cy="3935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DLL? EXE? PE??</a:t>
            </a:r>
            <a:endParaRPr sz="4000"/>
          </a:p>
        </p:txBody>
      </p:sp>
      <p:sp>
        <p:nvSpPr>
          <p:cNvPr id="179" name="Google Shape;179;p19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0" name="Google Shape;18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2638" y="1695638"/>
            <a:ext cx="2530574" cy="265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89996" y="1468000"/>
            <a:ext cx="1755000" cy="311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DLL? EXE? PE??</a:t>
            </a:r>
            <a:endParaRPr sz="4000"/>
          </a:p>
        </p:txBody>
      </p:sp>
      <p:sp>
        <p:nvSpPr>
          <p:cNvPr id="187" name="Google Shape;187;p20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EXE vs DLL?</a:t>
            </a:r>
            <a:endParaRPr sz="2000"/>
          </a:p>
        </p:txBody>
      </p:sp>
      <p:pic>
        <p:nvPicPr>
          <p:cNvPr id="188" name="Google Shape;18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5650" y="1963900"/>
            <a:ext cx="4167048" cy="2770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1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DLL? EXE? PE??</a:t>
            </a:r>
            <a:endParaRPr sz="4000"/>
          </a:p>
        </p:txBody>
      </p:sp>
      <p:sp>
        <p:nvSpPr>
          <p:cNvPr id="194" name="Google Shape;194;p21"/>
          <p:cNvSpPr txBox="1"/>
          <p:nvPr>
            <p:ph idx="1" type="body"/>
          </p:nvPr>
        </p:nvSpPr>
        <p:spPr>
          <a:xfrm>
            <a:off x="1297500" y="1567550"/>
            <a:ext cx="7038900" cy="31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EXE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Standalone executable application/code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DLL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Non-standalone executable code</a:t>
            </a:r>
            <a:endParaRPr sz="2000"/>
          </a:p>
          <a:p>
            <a:pPr indent="-355600" lvl="2" marL="1371600" rtl="0" algn="l">
              <a:spcBef>
                <a:spcPts val="0"/>
              </a:spcBef>
              <a:spcAft>
                <a:spcPts val="0"/>
              </a:spcAft>
              <a:buSzPts val="2000"/>
              <a:buChar char="■"/>
            </a:pPr>
            <a:r>
              <a:rPr lang="en" sz="2000"/>
              <a:t>Needs to be called by something else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DLL is just code external of an exe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Main functions are different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Loaded by loader or during runtime</a:t>
            </a:r>
            <a:endParaRPr sz="2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